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7" r:id="rId2"/>
    <p:sldId id="256"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5" r:id="rId20"/>
    <p:sldId id="274"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94"/>
  </p:normalViewPr>
  <p:slideViewPr>
    <p:cSldViewPr snapToGrid="0" snapToObjects="1">
      <p:cViewPr varScale="1">
        <p:scale>
          <a:sx n="122" d="100"/>
          <a:sy n="122" d="100"/>
        </p:scale>
        <p:origin x="7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C7931-5AC1-C847-B83D-86040219DDE4}" type="datetimeFigureOut">
              <a:rPr lang="en-US" smtClean="0"/>
              <a:t>4/12/20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B3196D-98C5-3F44-9BCA-200E122A6DA5}" type="slidenum">
              <a:rPr lang="en-US" smtClean="0"/>
              <a:t>‹#›</a:t>
            </a:fld>
            <a:endParaRPr lang="en-US"/>
          </a:p>
        </p:txBody>
      </p:sp>
    </p:spTree>
    <p:extLst>
      <p:ext uri="{BB962C8B-B14F-4D97-AF65-F5344CB8AC3E}">
        <p14:creationId xmlns:p14="http://schemas.microsoft.com/office/powerpoint/2010/main" val="297650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73408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FBF3D-E012-6940-8EBB-4D7DA92DCF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BA7CCF-9460-B24D-B278-CF692ED36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7B7F27-8BCC-F047-98D2-C2DC0963F619}"/>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5" name="Footer Placeholder 4">
            <a:extLst>
              <a:ext uri="{FF2B5EF4-FFF2-40B4-BE49-F238E27FC236}">
                <a16:creationId xmlns:a16="http://schemas.microsoft.com/office/drawing/2014/main" id="{E1F73E3C-6633-384A-8B09-3D007882FE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21431-33B7-0849-ADE8-B378D304860D}"/>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3767698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F16FC-7B4E-B14E-9D83-16F1972C20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95BC5B-54FC-0641-871C-D8D4F3F5CA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25381-2D5D-2342-B239-12A328145DA1}"/>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5" name="Footer Placeholder 4">
            <a:extLst>
              <a:ext uri="{FF2B5EF4-FFF2-40B4-BE49-F238E27FC236}">
                <a16:creationId xmlns:a16="http://schemas.microsoft.com/office/drawing/2014/main" id="{A5915BCD-579D-A249-B764-52A9F3237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F951F-E199-5642-845E-03BF12DE52C6}"/>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303536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89C9CF-AEEF-6E44-AE57-B4ED6C4ECE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20ADAD-31E8-AE46-9A87-59B20730F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2545A2-FC23-8C4E-A593-0E194321BE44}"/>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5" name="Footer Placeholder 4">
            <a:extLst>
              <a:ext uri="{FF2B5EF4-FFF2-40B4-BE49-F238E27FC236}">
                <a16:creationId xmlns:a16="http://schemas.microsoft.com/office/drawing/2014/main" id="{55B1F09F-6F14-FE48-831F-1A7231C5F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042C0-197F-3342-9484-27D4C6FEC85F}"/>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2018587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96E6-70C7-E744-875E-529164E819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B3737-600A-A14F-960C-607A48E7E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E7F1E-9704-8446-984E-678F8670A5D4}"/>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5" name="Footer Placeholder 4">
            <a:extLst>
              <a:ext uri="{FF2B5EF4-FFF2-40B4-BE49-F238E27FC236}">
                <a16:creationId xmlns:a16="http://schemas.microsoft.com/office/drawing/2014/main" id="{2EC828DB-57BF-D447-A5EB-27FB6C951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6574F5-8DA4-AB44-B2E9-B75F8E95E1B0}"/>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217927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F895A-4594-FB49-9EDF-B479139887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A9F718-2619-E04B-92B3-048D003E3C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C8918E-5E00-9E47-BB6B-66EB18175C3E}"/>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5" name="Footer Placeholder 4">
            <a:extLst>
              <a:ext uri="{FF2B5EF4-FFF2-40B4-BE49-F238E27FC236}">
                <a16:creationId xmlns:a16="http://schemas.microsoft.com/office/drawing/2014/main" id="{A3E6B043-06C2-FC46-9ADB-1F8343F715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B5FA7-14AE-F64F-8B55-AB616AFC7600}"/>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3466708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7E072-43B7-8A46-8531-2CEF1F472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0E449B-65FD-C646-9F1E-EA3ABAEBB6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95D052-E78B-4845-A0EB-A9280400B9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84EFE3-979E-CF4C-AB28-93D69140B2E3}"/>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6" name="Footer Placeholder 5">
            <a:extLst>
              <a:ext uri="{FF2B5EF4-FFF2-40B4-BE49-F238E27FC236}">
                <a16:creationId xmlns:a16="http://schemas.microsoft.com/office/drawing/2014/main" id="{82D1CF63-A951-8C40-9D12-1BA81408B7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BB999B-FE51-9348-A84D-3D47183D20BA}"/>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967925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C1695-673C-4C4E-A708-48273F1DAC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BA5D86-3CBB-4344-B21A-977884D6C6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327B0-87D8-F24E-8EAC-EBFC759E48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DB9D2-4103-D942-8B09-D8E201ECC7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B0796C-DBF3-794A-A47D-B6270C6212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4C7D93-F808-7847-8224-551E49C2DDE6}"/>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8" name="Footer Placeholder 7">
            <a:extLst>
              <a:ext uri="{FF2B5EF4-FFF2-40B4-BE49-F238E27FC236}">
                <a16:creationId xmlns:a16="http://schemas.microsoft.com/office/drawing/2014/main" id="{C20B948D-9FF3-C34E-A9C1-ADC8E57838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38724C-FD67-C742-9D1F-2C9D55AA0140}"/>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3944861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32DB7-473D-AB46-888E-178C6020A4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ECDB2D-48EB-6D46-BE97-36A8C9E80126}"/>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4" name="Footer Placeholder 3">
            <a:extLst>
              <a:ext uri="{FF2B5EF4-FFF2-40B4-BE49-F238E27FC236}">
                <a16:creationId xmlns:a16="http://schemas.microsoft.com/office/drawing/2014/main" id="{9956F90F-2951-184E-8F65-7E03709C90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D99CD7-B37E-EA4F-A67E-657AEBE3ED20}"/>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556128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B77805-83DF-D347-9C8B-572AC28BFC8E}"/>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3" name="Footer Placeholder 2">
            <a:extLst>
              <a:ext uri="{FF2B5EF4-FFF2-40B4-BE49-F238E27FC236}">
                <a16:creationId xmlns:a16="http://schemas.microsoft.com/office/drawing/2014/main" id="{4767E8E2-EEFF-0B4F-A272-E8E213DC12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9A69C6-75A0-044F-8B5C-33A86EE6211C}"/>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2771271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557B-3D7B-6F4E-AB5A-A2F409EA91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731996-3F55-5848-A91A-32D9317321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0D4FB1-1403-8D4C-941B-F75CDC5DF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DE97F-F272-F44D-9EE4-700C28A82104}"/>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6" name="Footer Placeholder 5">
            <a:extLst>
              <a:ext uri="{FF2B5EF4-FFF2-40B4-BE49-F238E27FC236}">
                <a16:creationId xmlns:a16="http://schemas.microsoft.com/office/drawing/2014/main" id="{C3110B0E-C0B2-7D45-8EDB-399B26CE3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094A47-D292-8B4A-A448-B45FFFDFBD43}"/>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233925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7678-E259-4A46-B511-7442F9068D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92D570-3358-2343-8AE2-2924E18D89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DD6421-39F8-B543-A254-A15852AF7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5B0731-FEBB-B444-B683-35D155911684}"/>
              </a:ext>
            </a:extLst>
          </p:cNvPr>
          <p:cNvSpPr>
            <a:spLocks noGrp="1"/>
          </p:cNvSpPr>
          <p:nvPr>
            <p:ph type="dt" sz="half" idx="10"/>
          </p:nvPr>
        </p:nvSpPr>
        <p:spPr/>
        <p:txBody>
          <a:bodyPr/>
          <a:lstStyle/>
          <a:p>
            <a:fld id="{F9B9E625-268A-2747-95E2-C63D57F51B42}" type="datetimeFigureOut">
              <a:rPr lang="en-US" smtClean="0"/>
              <a:t>4/12/20</a:t>
            </a:fld>
            <a:endParaRPr lang="en-US"/>
          </a:p>
        </p:txBody>
      </p:sp>
      <p:sp>
        <p:nvSpPr>
          <p:cNvPr id="6" name="Footer Placeholder 5">
            <a:extLst>
              <a:ext uri="{FF2B5EF4-FFF2-40B4-BE49-F238E27FC236}">
                <a16:creationId xmlns:a16="http://schemas.microsoft.com/office/drawing/2014/main" id="{5C4F7525-E56E-1F44-BA54-5B4FA89558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1C78D-966F-7E43-A20F-C3C627DEC4E3}"/>
              </a:ext>
            </a:extLst>
          </p:cNvPr>
          <p:cNvSpPr>
            <a:spLocks noGrp="1"/>
          </p:cNvSpPr>
          <p:nvPr>
            <p:ph type="sldNum" sz="quarter" idx="12"/>
          </p:nvPr>
        </p:nvSpPr>
        <p:spPr/>
        <p:txBody>
          <a:bodyPr/>
          <a:lstStyle/>
          <a:p>
            <a:fld id="{4FB8B1B4-D26D-7F45-A055-B62FF7C4F324}" type="slidenum">
              <a:rPr lang="en-US" smtClean="0"/>
              <a:t>‹#›</a:t>
            </a:fld>
            <a:endParaRPr lang="en-US"/>
          </a:p>
        </p:txBody>
      </p:sp>
    </p:spTree>
    <p:extLst>
      <p:ext uri="{BB962C8B-B14F-4D97-AF65-F5344CB8AC3E}">
        <p14:creationId xmlns:p14="http://schemas.microsoft.com/office/powerpoint/2010/main" val="3910649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C2A7EF-66F3-7B40-89B8-9DEC08E735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446578-72B2-8044-AB93-D99D03FE7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7EC38-19EE-9842-9893-922D8AEE55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9E625-268A-2747-95E2-C63D57F51B42}" type="datetimeFigureOut">
              <a:rPr lang="en-US" smtClean="0"/>
              <a:t>4/12/20</a:t>
            </a:fld>
            <a:endParaRPr lang="en-US"/>
          </a:p>
        </p:txBody>
      </p:sp>
      <p:sp>
        <p:nvSpPr>
          <p:cNvPr id="5" name="Footer Placeholder 4">
            <a:extLst>
              <a:ext uri="{FF2B5EF4-FFF2-40B4-BE49-F238E27FC236}">
                <a16:creationId xmlns:a16="http://schemas.microsoft.com/office/drawing/2014/main" id="{E08E3914-ECFB-0142-9ED3-866CC4BE35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3178E1-0291-0D4A-95AE-BFBAA5882B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B8B1B4-D26D-7F45-A055-B62FF7C4F324}" type="slidenum">
              <a:rPr lang="en-US" smtClean="0"/>
              <a:t>‹#›</a:t>
            </a:fld>
            <a:endParaRPr lang="en-US"/>
          </a:p>
        </p:txBody>
      </p:sp>
    </p:spTree>
    <p:extLst>
      <p:ext uri="{BB962C8B-B14F-4D97-AF65-F5344CB8AC3E}">
        <p14:creationId xmlns:p14="http://schemas.microsoft.com/office/powerpoint/2010/main" val="3024049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loquentjavascript.ne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twitter.com/paldhous" TargetMode="External"/><Relationship Id="rId13" Type="http://schemas.openxmlformats.org/officeDocument/2006/relationships/hyperlink" Target="https://code.visualstudio.com/" TargetMode="External"/><Relationship Id="rId3" Type="http://schemas.openxmlformats.org/officeDocument/2006/relationships/hyperlink" Target="https://stackoverflow.com/questions" TargetMode="External"/><Relationship Id="rId7" Type="http://schemas.openxmlformats.org/officeDocument/2006/relationships/hyperlink" Target="https://paldhous.github.io/NICAR/2018/r-analysis.html" TargetMode="External"/><Relationship Id="rId12" Type="http://schemas.openxmlformats.org/officeDocument/2006/relationships/hyperlink" Target="https://www.sublimetext.com/" TargetMode="External"/><Relationship Id="rId2" Type="http://schemas.openxmlformats.org/officeDocument/2006/relationships/hyperlink" Target="https://www.ire.org/resource-center/listservs/subscribe-to-nicar-l" TargetMode="External"/><Relationship Id="rId1" Type="http://schemas.openxmlformats.org/officeDocument/2006/relationships/slideLayout" Target="../slideLayouts/slideLayout2.xml"/><Relationship Id="rId6" Type="http://schemas.openxmlformats.org/officeDocument/2006/relationships/hyperlink" Target="https://public.tableau.com/en-us/s/resources" TargetMode="External"/><Relationship Id="rId11" Type="http://schemas.openxmlformats.org/officeDocument/2006/relationships/hyperlink" Target="https://twitter.com/darlacameron" TargetMode="External"/><Relationship Id="rId5" Type="http://schemas.openxmlformats.org/officeDocument/2006/relationships/hyperlink" Target="https://twitter.com/MaryJoWebster" TargetMode="External"/><Relationship Id="rId10" Type="http://schemas.openxmlformats.org/officeDocument/2006/relationships/hyperlink" Target="https://github.com/darlacameron/beginning-d3-nicar-2018" TargetMode="External"/><Relationship Id="rId4" Type="http://schemas.openxmlformats.org/officeDocument/2006/relationships/hyperlink" Target="https://mjwebster.github.io/DataJ/tipsheets/ExcelMagic.pdf" TargetMode="External"/><Relationship Id="rId9" Type="http://schemas.openxmlformats.org/officeDocument/2006/relationships/hyperlink" Target="https://www.firstpythonnotebook.org/" TargetMode="External"/><Relationship Id="rId14" Type="http://schemas.openxmlformats.org/officeDocument/2006/relationships/hyperlink" Target="https://paldhous.github.io/NICAR/2015/qgi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415611" y="992767"/>
            <a:ext cx="11360800" cy="1592389"/>
          </a:xfrm>
          <a:prstGeom prst="rect">
            <a:avLst/>
          </a:prstGeom>
        </p:spPr>
        <p:txBody>
          <a:bodyPr spcFirstLastPara="1" vert="horz" wrap="square" lIns="121900" tIns="121900" rIns="121900" bIns="121900" rtlCol="0" anchor="b" anchorCtr="0">
            <a:noAutofit/>
          </a:bodyPr>
          <a:lstStyle/>
          <a:p>
            <a:pPr>
              <a:spcBef>
                <a:spcPts val="0"/>
              </a:spcBef>
            </a:pPr>
            <a:r>
              <a:rPr lang="en" dirty="0"/>
              <a:t>Digital Frameworks</a:t>
            </a:r>
            <a:endParaRPr dirty="0"/>
          </a:p>
        </p:txBody>
      </p:sp>
      <p:sp>
        <p:nvSpPr>
          <p:cNvPr id="103" name="Shape 103"/>
          <p:cNvSpPr txBox="1">
            <a:spLocks noGrp="1"/>
          </p:cNvSpPr>
          <p:nvPr>
            <p:ph type="subTitle" idx="1"/>
          </p:nvPr>
        </p:nvSpPr>
        <p:spPr>
          <a:xfrm>
            <a:off x="415600" y="2844801"/>
            <a:ext cx="11360800" cy="1990833"/>
          </a:xfrm>
          <a:prstGeom prst="rect">
            <a:avLst/>
          </a:prstGeom>
        </p:spPr>
        <p:txBody>
          <a:bodyPr spcFirstLastPara="1" vert="horz" wrap="square" lIns="121900" tIns="121900" rIns="121900" bIns="121900" rtlCol="0" anchor="t" anchorCtr="0">
            <a:noAutofit/>
          </a:bodyPr>
          <a:lstStyle/>
          <a:p>
            <a:pPr>
              <a:spcBef>
                <a:spcPts val="0"/>
              </a:spcBef>
            </a:pPr>
            <a:r>
              <a:rPr lang="en" dirty="0"/>
              <a:t>Class 2</a:t>
            </a:r>
            <a:endParaRPr dirty="0"/>
          </a:p>
          <a:p>
            <a:pPr>
              <a:spcBef>
                <a:spcPts val="0"/>
              </a:spcBef>
            </a:pPr>
            <a:r>
              <a:rPr lang="en" dirty="0"/>
              <a:t>Medill “on” the Hill</a:t>
            </a:r>
            <a:endParaRPr dirty="0"/>
          </a:p>
          <a:p>
            <a:pPr>
              <a:spcBef>
                <a:spcPts val="0"/>
              </a:spcBef>
            </a:pPr>
            <a:r>
              <a:rPr lang="en-US" dirty="0"/>
              <a:t>Randy Leonard</a:t>
            </a:r>
            <a:endParaRPr dirty="0"/>
          </a:p>
          <a:p>
            <a:pPr>
              <a:spcBef>
                <a:spcPts val="0"/>
              </a:spcBef>
            </a:pPr>
            <a:r>
              <a:rPr lang="en" sz="3200" dirty="0"/>
              <a:t>github.com/</a:t>
            </a:r>
            <a:r>
              <a:rPr lang="en-US" sz="3200" dirty="0"/>
              <a:t>randyleonard99</a:t>
            </a:r>
            <a:r>
              <a:rPr lang="en" sz="3200" dirty="0"/>
              <a:t>/digitalframeworks-s</a:t>
            </a:r>
            <a:r>
              <a:rPr lang="en-US" sz="3200" dirty="0"/>
              <a:t>pring</a:t>
            </a:r>
            <a:r>
              <a:rPr lang="en" sz="3200" dirty="0"/>
              <a:t>2020</a:t>
            </a:r>
            <a:endParaRPr sz="3200" dirty="0"/>
          </a:p>
        </p:txBody>
      </p:sp>
    </p:spTree>
    <p:extLst>
      <p:ext uri="{BB962C8B-B14F-4D97-AF65-F5344CB8AC3E}">
        <p14:creationId xmlns:p14="http://schemas.microsoft.com/office/powerpoint/2010/main" val="1831530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B7C7-90EA-D547-A19C-1091F8734C9C}"/>
              </a:ext>
            </a:extLst>
          </p:cNvPr>
          <p:cNvSpPr>
            <a:spLocks noGrp="1"/>
          </p:cNvSpPr>
          <p:nvPr>
            <p:ph type="title"/>
          </p:nvPr>
        </p:nvSpPr>
        <p:spPr/>
        <p:txBody>
          <a:bodyPr/>
          <a:lstStyle/>
          <a:p>
            <a:r>
              <a:rPr lang="en-US" dirty="0"/>
              <a:t>Excel</a:t>
            </a:r>
          </a:p>
        </p:txBody>
      </p:sp>
      <p:sp>
        <p:nvSpPr>
          <p:cNvPr id="3" name="Content Placeholder 2">
            <a:extLst>
              <a:ext uri="{FF2B5EF4-FFF2-40B4-BE49-F238E27FC236}">
                <a16:creationId xmlns:a16="http://schemas.microsoft.com/office/drawing/2014/main" id="{C079294F-24B5-6449-A363-F0FFB0AA711F}"/>
              </a:ext>
            </a:extLst>
          </p:cNvPr>
          <p:cNvSpPr>
            <a:spLocks noGrp="1"/>
          </p:cNvSpPr>
          <p:nvPr>
            <p:ph idx="1"/>
          </p:nvPr>
        </p:nvSpPr>
        <p:spPr/>
        <p:txBody>
          <a:bodyPr/>
          <a:lstStyle/>
          <a:p>
            <a:r>
              <a:rPr lang="en-US" dirty="0"/>
              <a:t>Easily manipulate and clean data.</a:t>
            </a:r>
          </a:p>
          <a:p>
            <a:r>
              <a:rPr lang="en-US" dirty="0"/>
              <a:t>Quick on-the-fly aggregations, simple formulas </a:t>
            </a:r>
          </a:p>
          <a:p>
            <a:r>
              <a:rPr lang="en-US" dirty="0"/>
              <a:t>Interview data through sum, sort, filter – with quick simple charting.</a:t>
            </a:r>
          </a:p>
          <a:p>
            <a:r>
              <a:rPr lang="en-US" dirty="0"/>
              <a:t>Charts can be polished in Adobe Illustrator for publication.</a:t>
            </a:r>
          </a:p>
          <a:p>
            <a:endParaRPr lang="en-US" dirty="0"/>
          </a:p>
          <a:p>
            <a:r>
              <a:rPr lang="en-US" dirty="0"/>
              <a:t>Cons: limited analysis, aggregation and charting. Not generally repeatable. </a:t>
            </a:r>
          </a:p>
        </p:txBody>
      </p:sp>
    </p:spTree>
    <p:extLst>
      <p:ext uri="{BB962C8B-B14F-4D97-AF65-F5344CB8AC3E}">
        <p14:creationId xmlns:p14="http://schemas.microsoft.com/office/powerpoint/2010/main" val="130387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D44810E-47B0-8B41-870C-81B3F13CAD04}"/>
              </a:ext>
            </a:extLst>
          </p:cNvPr>
          <p:cNvPicPr>
            <a:picLocks noGrp="1" noChangeAspect="1"/>
          </p:cNvPicPr>
          <p:nvPr>
            <p:ph idx="1"/>
          </p:nvPr>
        </p:nvPicPr>
        <p:blipFill rotWithShape="1">
          <a:blip r:embed="rId2"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680C6E04-A187-EE47-AF06-D14E5290BF2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a:solidFill>
                  <a:srgbClr val="FFFFFF"/>
                </a:solidFill>
              </a:rPr>
              <a:t>Tableau</a:t>
            </a:r>
            <a:endParaRPr lang="en-US" sz="6000" b="1" dirty="0">
              <a:solidFill>
                <a:srgbClr val="FFFFFF"/>
              </a:solidFill>
            </a:endParaRPr>
          </a:p>
        </p:txBody>
      </p:sp>
    </p:spTree>
    <p:extLst>
      <p:ext uri="{BB962C8B-B14F-4D97-AF65-F5344CB8AC3E}">
        <p14:creationId xmlns:p14="http://schemas.microsoft.com/office/powerpoint/2010/main" val="3842800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08E3-A640-1642-AC51-05064CC59AB5}"/>
              </a:ext>
            </a:extLst>
          </p:cNvPr>
          <p:cNvSpPr>
            <a:spLocks noGrp="1"/>
          </p:cNvSpPr>
          <p:nvPr>
            <p:ph type="title"/>
          </p:nvPr>
        </p:nvSpPr>
        <p:spPr/>
        <p:txBody>
          <a:bodyPr/>
          <a:lstStyle/>
          <a:p>
            <a:r>
              <a:rPr lang="en-US" dirty="0"/>
              <a:t>Tableau Public</a:t>
            </a:r>
          </a:p>
        </p:txBody>
      </p:sp>
      <p:sp>
        <p:nvSpPr>
          <p:cNvPr id="3" name="Content Placeholder 2">
            <a:extLst>
              <a:ext uri="{FF2B5EF4-FFF2-40B4-BE49-F238E27FC236}">
                <a16:creationId xmlns:a16="http://schemas.microsoft.com/office/drawing/2014/main" id="{AA6E91CC-7809-2342-BCAF-8909E9CB6F15}"/>
              </a:ext>
            </a:extLst>
          </p:cNvPr>
          <p:cNvSpPr>
            <a:spLocks noGrp="1"/>
          </p:cNvSpPr>
          <p:nvPr>
            <p:ph idx="1"/>
          </p:nvPr>
        </p:nvSpPr>
        <p:spPr/>
        <p:txBody>
          <a:bodyPr/>
          <a:lstStyle/>
          <a:p>
            <a:r>
              <a:rPr lang="en-US" dirty="0"/>
              <a:t>Excellent data interviewing platform</a:t>
            </a:r>
          </a:p>
          <a:p>
            <a:r>
              <a:rPr lang="en-US" dirty="0"/>
              <a:t>Advanced aggregation, integrated formula queries</a:t>
            </a:r>
          </a:p>
          <a:p>
            <a:r>
              <a:rPr lang="en-US" dirty="0"/>
              <a:t>Fairly intuitive interface, advanced draft charting capabilities</a:t>
            </a:r>
          </a:p>
          <a:p>
            <a:endParaRPr lang="en-US" dirty="0"/>
          </a:p>
          <a:p>
            <a:r>
              <a:rPr lang="en-US" dirty="0"/>
              <a:t>Cons: Limited data capability,  charts are difficult to polish in Illustrator.</a:t>
            </a:r>
          </a:p>
        </p:txBody>
      </p:sp>
    </p:spTree>
    <p:extLst>
      <p:ext uri="{BB962C8B-B14F-4D97-AF65-F5344CB8AC3E}">
        <p14:creationId xmlns:p14="http://schemas.microsoft.com/office/powerpoint/2010/main" val="4163601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8572BF-A38D-7541-BBB9-12BEAE39B207}"/>
              </a:ext>
            </a:extLst>
          </p:cNvPr>
          <p:cNvPicPr>
            <a:picLocks noChangeAspect="1"/>
          </p:cNvPicPr>
          <p:nvPr/>
        </p:nvPicPr>
        <p:blipFill rotWithShape="1">
          <a:blip r:embed="rId2"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9D5B933-8C51-E44C-9BBC-391231980EE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R - RStudio</a:t>
            </a:r>
          </a:p>
        </p:txBody>
      </p:sp>
    </p:spTree>
    <p:extLst>
      <p:ext uri="{BB962C8B-B14F-4D97-AF65-F5344CB8AC3E}">
        <p14:creationId xmlns:p14="http://schemas.microsoft.com/office/powerpoint/2010/main" val="69121751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90E8-3520-D441-92FE-820280902C2A}"/>
              </a:ext>
            </a:extLst>
          </p:cNvPr>
          <p:cNvSpPr>
            <a:spLocks noGrp="1"/>
          </p:cNvSpPr>
          <p:nvPr>
            <p:ph type="title"/>
          </p:nvPr>
        </p:nvSpPr>
        <p:spPr/>
        <p:txBody>
          <a:bodyPr/>
          <a:lstStyle/>
          <a:p>
            <a:br>
              <a:rPr lang="en-US" dirty="0"/>
            </a:br>
            <a:r>
              <a:rPr lang="en-US" dirty="0"/>
              <a:t>R</a:t>
            </a:r>
          </a:p>
        </p:txBody>
      </p:sp>
      <p:sp>
        <p:nvSpPr>
          <p:cNvPr id="3" name="Content Placeholder 2">
            <a:extLst>
              <a:ext uri="{FF2B5EF4-FFF2-40B4-BE49-F238E27FC236}">
                <a16:creationId xmlns:a16="http://schemas.microsoft.com/office/drawing/2014/main" id="{9A0250CF-7294-1F4B-84FF-6CDF33D094E0}"/>
              </a:ext>
            </a:extLst>
          </p:cNvPr>
          <p:cNvSpPr>
            <a:spLocks noGrp="1"/>
          </p:cNvSpPr>
          <p:nvPr>
            <p:ph idx="1"/>
          </p:nvPr>
        </p:nvSpPr>
        <p:spPr/>
        <p:txBody>
          <a:bodyPr/>
          <a:lstStyle/>
          <a:p>
            <a:r>
              <a:rPr lang="en-US" dirty="0"/>
              <a:t>Run through </a:t>
            </a:r>
            <a:r>
              <a:rPr lang="en-US" dirty="0" err="1"/>
              <a:t>Rstudio</a:t>
            </a:r>
            <a:r>
              <a:rPr lang="en-US" dirty="0"/>
              <a:t>, R “provides a wide variety of statistical (linear and nonlinear modelling, classical statistical tests, time-series analysis, classification, clustering, …) and graphical techniques, and is highly extensible.</a:t>
            </a:r>
          </a:p>
          <a:p>
            <a:r>
              <a:rPr lang="en-US" dirty="0"/>
              <a:t>Highly modular, new components, or “packages” integrate seamlessly.</a:t>
            </a:r>
          </a:p>
          <a:p>
            <a:r>
              <a:rPr lang="en-US" dirty="0"/>
              <a:t>Advanced stats and other analysis, GIS, graphics production.</a:t>
            </a:r>
          </a:p>
          <a:p>
            <a:r>
              <a:rPr lang="en-US" dirty="0"/>
              <a:t>Repeatable processes.</a:t>
            </a:r>
          </a:p>
          <a:p>
            <a:endParaRPr lang="en-US" dirty="0"/>
          </a:p>
          <a:p>
            <a:r>
              <a:rPr lang="en-US" dirty="0"/>
              <a:t>Cons: Steeper learning curve than software tools.</a:t>
            </a:r>
          </a:p>
        </p:txBody>
      </p:sp>
    </p:spTree>
    <p:extLst>
      <p:ext uri="{BB962C8B-B14F-4D97-AF65-F5344CB8AC3E}">
        <p14:creationId xmlns:p14="http://schemas.microsoft.com/office/powerpoint/2010/main" val="332606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D6E525E-9D20-3C4D-B43E-1A8166AFE54A}"/>
              </a:ext>
            </a:extLst>
          </p:cNvPr>
          <p:cNvPicPr>
            <a:picLocks noGrp="1" noChangeAspect="1"/>
          </p:cNvPicPr>
          <p:nvPr>
            <p:ph idx="1"/>
          </p:nvPr>
        </p:nvPicPr>
        <p:blipFill rotWithShape="1">
          <a:blip r:embed="rId2"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5FAC0C11-F4C1-9648-804C-EB7820309D4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Python</a:t>
            </a:r>
          </a:p>
        </p:txBody>
      </p:sp>
    </p:spTree>
    <p:extLst>
      <p:ext uri="{BB962C8B-B14F-4D97-AF65-F5344CB8AC3E}">
        <p14:creationId xmlns:p14="http://schemas.microsoft.com/office/powerpoint/2010/main" val="248921722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4E29-05E4-D244-BBFD-909058DD924D}"/>
              </a:ext>
            </a:extLst>
          </p:cNvPr>
          <p:cNvSpPr>
            <a:spLocks noGrp="1"/>
          </p:cNvSpPr>
          <p:nvPr>
            <p:ph type="title"/>
          </p:nvPr>
        </p:nvSpPr>
        <p:spPr>
          <a:xfrm>
            <a:off x="838200" y="365125"/>
            <a:ext cx="10515600" cy="1325563"/>
          </a:xfrm>
        </p:spPr>
        <p:txBody>
          <a:bodyPr/>
          <a:lstStyle/>
          <a:p>
            <a:r>
              <a:rPr lang="en-US"/>
              <a:t>Python</a:t>
            </a:r>
            <a:endParaRPr lang="en-US" dirty="0"/>
          </a:p>
        </p:txBody>
      </p:sp>
      <p:sp>
        <p:nvSpPr>
          <p:cNvPr id="3" name="Content Placeholder 2">
            <a:extLst>
              <a:ext uri="{FF2B5EF4-FFF2-40B4-BE49-F238E27FC236}">
                <a16:creationId xmlns:a16="http://schemas.microsoft.com/office/drawing/2014/main" id="{6B61656D-774A-5740-BE32-506E205A2D0B}"/>
              </a:ext>
            </a:extLst>
          </p:cNvPr>
          <p:cNvSpPr>
            <a:spLocks noGrp="1"/>
          </p:cNvSpPr>
          <p:nvPr>
            <p:ph idx="1"/>
          </p:nvPr>
        </p:nvSpPr>
        <p:spPr>
          <a:xfrm>
            <a:off x="838200" y="1825625"/>
            <a:ext cx="10515600" cy="4351338"/>
          </a:xfrm>
        </p:spPr>
        <p:txBody>
          <a:bodyPr/>
          <a:lstStyle/>
          <a:p>
            <a:r>
              <a:rPr lang="en-US"/>
              <a:t>Coding language for data scraping, processing, wrangling and analysis.</a:t>
            </a:r>
          </a:p>
          <a:p>
            <a:r>
              <a:rPr lang="en-US"/>
              <a:t>Create bots, scrapers, computational scripts.</a:t>
            </a:r>
          </a:p>
          <a:p>
            <a:r>
              <a:rPr lang="en-US"/>
              <a:t>Repeatable, widely used.</a:t>
            </a:r>
          </a:p>
          <a:p>
            <a:endParaRPr lang="en-US"/>
          </a:p>
          <a:p>
            <a:r>
              <a:rPr lang="en-US"/>
              <a:t>Cons: Steep learning curve, complex setup.</a:t>
            </a:r>
          </a:p>
        </p:txBody>
      </p:sp>
    </p:spTree>
    <p:extLst>
      <p:ext uri="{BB962C8B-B14F-4D97-AF65-F5344CB8AC3E}">
        <p14:creationId xmlns:p14="http://schemas.microsoft.com/office/powerpoint/2010/main" val="3862131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DD18CA-47FE-F540-9E5D-EA9A2C1B703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dirty="0">
                <a:solidFill>
                  <a:srgbClr val="FFFFFF"/>
                </a:solidFill>
              </a:rPr>
              <a:t>D3</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4463799-613D-5045-AAA0-8967EA0853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3170" y="2426818"/>
            <a:ext cx="5012710"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DFCCAA00-4851-6645-811B-305DF6915746}"/>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6445073" y="2891168"/>
            <a:ext cx="5455917" cy="3068936"/>
          </a:xfrm>
          <a:prstGeom prst="rect">
            <a:avLst/>
          </a:prstGeom>
        </p:spPr>
      </p:pic>
    </p:spTree>
    <p:extLst>
      <p:ext uri="{BB962C8B-B14F-4D97-AF65-F5344CB8AC3E}">
        <p14:creationId xmlns:p14="http://schemas.microsoft.com/office/powerpoint/2010/main" val="1713852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3424-130D-294F-BB5A-36990A7B324C}"/>
              </a:ext>
            </a:extLst>
          </p:cNvPr>
          <p:cNvSpPr>
            <a:spLocks noGrp="1"/>
          </p:cNvSpPr>
          <p:nvPr>
            <p:ph type="title"/>
          </p:nvPr>
        </p:nvSpPr>
        <p:spPr/>
        <p:txBody>
          <a:bodyPr/>
          <a:lstStyle/>
          <a:p>
            <a:r>
              <a:rPr lang="en-US" dirty="0"/>
              <a:t>D3</a:t>
            </a:r>
          </a:p>
        </p:txBody>
      </p:sp>
      <p:sp>
        <p:nvSpPr>
          <p:cNvPr id="3" name="Content Placeholder 2">
            <a:extLst>
              <a:ext uri="{FF2B5EF4-FFF2-40B4-BE49-F238E27FC236}">
                <a16:creationId xmlns:a16="http://schemas.microsoft.com/office/drawing/2014/main" id="{3F324D39-C75A-FF41-A211-575199EF6C5B}"/>
              </a:ext>
            </a:extLst>
          </p:cNvPr>
          <p:cNvSpPr>
            <a:spLocks noGrp="1"/>
          </p:cNvSpPr>
          <p:nvPr>
            <p:ph idx="1"/>
          </p:nvPr>
        </p:nvSpPr>
        <p:spPr/>
        <p:txBody>
          <a:bodyPr/>
          <a:lstStyle/>
          <a:p>
            <a:r>
              <a:rPr lang="en-US" dirty="0"/>
              <a:t>Top tier JavaScript library for charting</a:t>
            </a:r>
          </a:p>
          <a:p>
            <a:r>
              <a:rPr lang="en-US" dirty="0"/>
              <a:t>Highly customizable, built for publishing web graphics and interactives</a:t>
            </a:r>
          </a:p>
          <a:p>
            <a:endParaRPr lang="en-US" dirty="0"/>
          </a:p>
          <a:p>
            <a:r>
              <a:rPr lang="en-US" dirty="0"/>
              <a:t>Cons: Requires finished data and needs HTML/</a:t>
            </a:r>
            <a:r>
              <a:rPr lang="en-US" dirty="0">
                <a:hlinkClick r:id="rId2"/>
              </a:rPr>
              <a:t>JavaScript</a:t>
            </a:r>
            <a:r>
              <a:rPr lang="en-US" dirty="0"/>
              <a:t> to display/publish</a:t>
            </a:r>
          </a:p>
          <a:p>
            <a:endParaRPr lang="en-US" dirty="0"/>
          </a:p>
        </p:txBody>
      </p:sp>
    </p:spTree>
    <p:extLst>
      <p:ext uri="{BB962C8B-B14F-4D97-AF65-F5344CB8AC3E}">
        <p14:creationId xmlns:p14="http://schemas.microsoft.com/office/powerpoint/2010/main" val="3427349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0FA170AE-6C02-454B-94DB-D1150FB1C8EE}"/>
              </a:ext>
            </a:extLst>
          </p:cNvPr>
          <p:cNvPicPr>
            <a:picLocks noGrp="1" noChangeAspect="1"/>
          </p:cNvPicPr>
          <p:nvPr>
            <p:ph idx="1"/>
          </p:nvPr>
        </p:nvPicPr>
        <p:blipFill rotWithShape="1">
          <a:blip r:embed="rId2"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CDA4994E-5335-8C46-B1C8-3783E96DF985}"/>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QGIS</a:t>
            </a:r>
          </a:p>
        </p:txBody>
      </p:sp>
    </p:spTree>
    <p:extLst>
      <p:ext uri="{BB962C8B-B14F-4D97-AF65-F5344CB8AC3E}">
        <p14:creationId xmlns:p14="http://schemas.microsoft.com/office/powerpoint/2010/main" val="156542406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557ACA-3BCB-F34A-B0C4-CFF5C42338C8}"/>
              </a:ext>
            </a:extLst>
          </p:cNvPr>
          <p:cNvPicPr>
            <a:picLocks noChangeAspect="1"/>
          </p:cNvPicPr>
          <p:nvPr/>
        </p:nvPicPr>
        <p:blipFill rotWithShape="1">
          <a:blip r:embed="rId2"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37E99C6E-D7C2-8E41-B57E-3B6D1E234AE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Tools of the trade</a:t>
            </a:r>
          </a:p>
        </p:txBody>
      </p:sp>
      <p:sp>
        <p:nvSpPr>
          <p:cNvPr id="3" name="Subtitle 2">
            <a:extLst>
              <a:ext uri="{FF2B5EF4-FFF2-40B4-BE49-F238E27FC236}">
                <a16:creationId xmlns:a16="http://schemas.microsoft.com/office/drawing/2014/main" id="{BC7EA56F-1AAC-6942-911F-292DFE508B90}"/>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Tech that data journalists and visualizers use</a:t>
            </a:r>
          </a:p>
          <a:p>
            <a:endParaRPr lang="en-US">
              <a:solidFill>
                <a:srgbClr val="FFFFFF"/>
              </a:solidFill>
            </a:endParaRPr>
          </a:p>
        </p:txBody>
      </p:sp>
    </p:spTree>
    <p:extLst>
      <p:ext uri="{BB962C8B-B14F-4D97-AF65-F5344CB8AC3E}">
        <p14:creationId xmlns:p14="http://schemas.microsoft.com/office/powerpoint/2010/main" val="330643256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8DBFD-320E-234F-AD91-FFC1B4FB5DB3}"/>
              </a:ext>
            </a:extLst>
          </p:cNvPr>
          <p:cNvSpPr>
            <a:spLocks noGrp="1"/>
          </p:cNvSpPr>
          <p:nvPr>
            <p:ph type="title"/>
          </p:nvPr>
        </p:nvSpPr>
        <p:spPr/>
        <p:txBody>
          <a:bodyPr/>
          <a:lstStyle/>
          <a:p>
            <a:r>
              <a:rPr lang="en-US" dirty="0"/>
              <a:t>GIS</a:t>
            </a:r>
          </a:p>
        </p:txBody>
      </p:sp>
      <p:sp>
        <p:nvSpPr>
          <p:cNvPr id="3" name="Content Placeholder 2">
            <a:extLst>
              <a:ext uri="{FF2B5EF4-FFF2-40B4-BE49-F238E27FC236}">
                <a16:creationId xmlns:a16="http://schemas.microsoft.com/office/drawing/2014/main" id="{DADB0FA9-84A8-AA4E-8CBE-7DDFF7F2C932}"/>
              </a:ext>
            </a:extLst>
          </p:cNvPr>
          <p:cNvSpPr>
            <a:spLocks noGrp="1"/>
          </p:cNvSpPr>
          <p:nvPr>
            <p:ph idx="1"/>
          </p:nvPr>
        </p:nvSpPr>
        <p:spPr/>
        <p:txBody>
          <a:bodyPr/>
          <a:lstStyle/>
          <a:p>
            <a:r>
              <a:rPr lang="en-US" dirty="0"/>
              <a:t>QGIS (open source) and ESRI ArcGIS (industry best, free for journos).</a:t>
            </a:r>
          </a:p>
          <a:p>
            <a:r>
              <a:rPr lang="en-US" dirty="0"/>
              <a:t>Advanced geospatial analysis and mapping.</a:t>
            </a:r>
          </a:p>
          <a:p>
            <a:r>
              <a:rPr lang="en-US" dirty="0"/>
              <a:t>Aggregate by location, find within distances.</a:t>
            </a:r>
          </a:p>
          <a:p>
            <a:r>
              <a:rPr lang="en-US" dirty="0"/>
              <a:t>Produce wide variety of maps, suitable for polishing in Illustrator.</a:t>
            </a:r>
          </a:p>
          <a:p>
            <a:r>
              <a:rPr lang="en-US" dirty="0"/>
              <a:t>ArcGIS has web platforms for sharing/ ok production value.</a:t>
            </a:r>
          </a:p>
          <a:p>
            <a:endParaRPr lang="en-US" dirty="0"/>
          </a:p>
          <a:p>
            <a:r>
              <a:rPr lang="en-US" dirty="0"/>
              <a:t>Cons: Limited to spatial analysis and map production.</a:t>
            </a:r>
          </a:p>
          <a:p>
            <a:endParaRPr lang="en-US" dirty="0"/>
          </a:p>
          <a:p>
            <a:endParaRPr lang="en-US" dirty="0"/>
          </a:p>
        </p:txBody>
      </p:sp>
    </p:spTree>
    <p:extLst>
      <p:ext uri="{BB962C8B-B14F-4D97-AF65-F5344CB8AC3E}">
        <p14:creationId xmlns:p14="http://schemas.microsoft.com/office/powerpoint/2010/main" val="1647585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7B91-581E-4446-B86A-62FDB5470FD8}"/>
              </a:ext>
            </a:extLst>
          </p:cNvPr>
          <p:cNvSpPr>
            <a:spLocks noGrp="1"/>
          </p:cNvSpPr>
          <p:nvPr>
            <p:ph type="title"/>
          </p:nvPr>
        </p:nvSpPr>
        <p:spPr/>
        <p:txBody>
          <a:bodyPr/>
          <a:lstStyle/>
          <a:p>
            <a:r>
              <a:rPr lang="en-US" dirty="0"/>
              <a:t>Other resources</a:t>
            </a:r>
          </a:p>
        </p:txBody>
      </p:sp>
      <p:sp>
        <p:nvSpPr>
          <p:cNvPr id="3" name="Content Placeholder 2">
            <a:extLst>
              <a:ext uri="{FF2B5EF4-FFF2-40B4-BE49-F238E27FC236}">
                <a16:creationId xmlns:a16="http://schemas.microsoft.com/office/drawing/2014/main" id="{0E8118C1-4B30-884F-9FFA-C36C241FD53F}"/>
              </a:ext>
            </a:extLst>
          </p:cNvPr>
          <p:cNvSpPr>
            <a:spLocks noGrp="1"/>
          </p:cNvSpPr>
          <p:nvPr>
            <p:ph idx="1"/>
          </p:nvPr>
        </p:nvSpPr>
        <p:spPr/>
        <p:txBody>
          <a:bodyPr>
            <a:normAutofit lnSpcReduction="10000"/>
          </a:bodyPr>
          <a:lstStyle/>
          <a:p>
            <a:r>
              <a:rPr lang="en-US" dirty="0">
                <a:hlinkClick r:id="rId2"/>
              </a:rPr>
              <a:t>NICAR-L listserve</a:t>
            </a:r>
            <a:r>
              <a:rPr lang="en-US" dirty="0"/>
              <a:t> – </a:t>
            </a:r>
            <a:r>
              <a:rPr lang="en-US" sz="2400" dirty="0"/>
              <a:t>conversations on these and more tools, archives online</a:t>
            </a:r>
          </a:p>
          <a:p>
            <a:r>
              <a:rPr lang="en-US" dirty="0">
                <a:hlinkClick r:id="rId3"/>
              </a:rPr>
              <a:t>stackoverflow</a:t>
            </a:r>
            <a:r>
              <a:rPr lang="en-US" dirty="0"/>
              <a:t> – coding Q&amp;A</a:t>
            </a:r>
          </a:p>
          <a:p>
            <a:r>
              <a:rPr lang="en-US" dirty="0">
                <a:hlinkClick r:id="rId4"/>
              </a:rPr>
              <a:t>Excel magic</a:t>
            </a:r>
            <a:r>
              <a:rPr lang="en-US" dirty="0"/>
              <a:t> – tips and tricks from </a:t>
            </a:r>
            <a:r>
              <a:rPr lang="en-US" dirty="0">
                <a:hlinkClick r:id="rId5"/>
              </a:rPr>
              <a:t>MaryJo Webster</a:t>
            </a:r>
            <a:r>
              <a:rPr lang="en-US" dirty="0"/>
              <a:t> of the Star Tribune</a:t>
            </a:r>
          </a:p>
          <a:p>
            <a:r>
              <a:rPr lang="en-US" dirty="0"/>
              <a:t>Tableau Public </a:t>
            </a:r>
            <a:r>
              <a:rPr lang="en-US" dirty="0">
                <a:hlinkClick r:id="rId6"/>
              </a:rPr>
              <a:t>resources</a:t>
            </a:r>
            <a:r>
              <a:rPr lang="en-US" dirty="0"/>
              <a:t> – tutorials and Q&amp;A</a:t>
            </a:r>
          </a:p>
          <a:p>
            <a:r>
              <a:rPr lang="en-US" dirty="0">
                <a:hlinkClick r:id="rId7"/>
              </a:rPr>
              <a:t>Getting started in RStudio</a:t>
            </a:r>
            <a:r>
              <a:rPr lang="en-US" dirty="0"/>
              <a:t>, by </a:t>
            </a:r>
            <a:r>
              <a:rPr lang="en-US" dirty="0">
                <a:hlinkClick r:id="rId8"/>
              </a:rPr>
              <a:t>Peter Aldhous</a:t>
            </a:r>
            <a:r>
              <a:rPr lang="en-US" dirty="0"/>
              <a:t> of BuzzFeed</a:t>
            </a:r>
          </a:p>
          <a:p>
            <a:r>
              <a:rPr lang="en-US" dirty="0">
                <a:hlinkClick r:id="rId9"/>
              </a:rPr>
              <a:t>First Python notebook </a:t>
            </a:r>
            <a:r>
              <a:rPr lang="en-US" dirty="0"/>
              <a:t>– step by step setup and intro to Python</a:t>
            </a:r>
          </a:p>
          <a:p>
            <a:r>
              <a:rPr lang="en-US" dirty="0">
                <a:hlinkClick r:id="rId10"/>
              </a:rPr>
              <a:t>Beginning D3 </a:t>
            </a:r>
            <a:r>
              <a:rPr lang="en-US" dirty="0"/>
              <a:t>– NICAR session by </a:t>
            </a:r>
            <a:r>
              <a:rPr lang="en-US" dirty="0">
                <a:hlinkClick r:id="rId11"/>
              </a:rPr>
              <a:t>Darla Cameron</a:t>
            </a:r>
            <a:r>
              <a:rPr lang="en-US" dirty="0"/>
              <a:t> of Texas Tribune</a:t>
            </a:r>
          </a:p>
          <a:p>
            <a:r>
              <a:rPr lang="en-US" dirty="0">
                <a:hlinkClick r:id="rId12"/>
              </a:rPr>
              <a:t>Sublime Text </a:t>
            </a:r>
            <a:r>
              <a:rPr lang="en-US" dirty="0"/>
              <a:t>– free text editor for coding (or </a:t>
            </a:r>
            <a:r>
              <a:rPr lang="en-US" dirty="0">
                <a:hlinkClick r:id="rId13"/>
              </a:rPr>
              <a:t>VS Code</a:t>
            </a:r>
            <a:r>
              <a:rPr lang="en-US" dirty="0"/>
              <a:t>)</a:t>
            </a:r>
          </a:p>
          <a:p>
            <a:r>
              <a:rPr lang="en-US" dirty="0">
                <a:hlinkClick r:id="rId14"/>
              </a:rPr>
              <a:t>Making maps with QGIS </a:t>
            </a:r>
            <a:r>
              <a:rPr lang="en-US" dirty="0"/>
              <a:t>- by </a:t>
            </a:r>
            <a:r>
              <a:rPr lang="en-US" dirty="0">
                <a:hlinkClick r:id="rId8"/>
              </a:rPr>
              <a:t>Peter Aldhous</a:t>
            </a:r>
            <a:r>
              <a:rPr lang="en-US" dirty="0"/>
              <a:t> of BuzzFeed</a:t>
            </a:r>
          </a:p>
          <a:p>
            <a:pPr marL="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84939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629E-8B13-2E46-892C-1DD87BCBC99E}"/>
              </a:ext>
            </a:extLst>
          </p:cNvPr>
          <p:cNvSpPr>
            <a:spLocks noGrp="1"/>
          </p:cNvSpPr>
          <p:nvPr>
            <p:ph type="title"/>
          </p:nvPr>
        </p:nvSpPr>
        <p:spPr/>
        <p:txBody>
          <a:bodyPr/>
          <a:lstStyle/>
          <a:p>
            <a:r>
              <a:rPr lang="en-US" dirty="0"/>
              <a:t>The technology is somewhat arbitrary</a:t>
            </a:r>
          </a:p>
        </p:txBody>
      </p:sp>
      <p:sp>
        <p:nvSpPr>
          <p:cNvPr id="3" name="Content Placeholder 2">
            <a:extLst>
              <a:ext uri="{FF2B5EF4-FFF2-40B4-BE49-F238E27FC236}">
                <a16:creationId xmlns:a16="http://schemas.microsoft.com/office/drawing/2014/main" id="{34943BCE-89A4-D54E-8419-65BDD0BCB121}"/>
              </a:ext>
            </a:extLst>
          </p:cNvPr>
          <p:cNvSpPr>
            <a:spLocks noGrp="1"/>
          </p:cNvSpPr>
          <p:nvPr>
            <p:ph idx="1"/>
          </p:nvPr>
        </p:nvSpPr>
        <p:spPr/>
        <p:txBody>
          <a:bodyPr/>
          <a:lstStyle/>
          <a:p>
            <a:r>
              <a:rPr lang="en-US" dirty="0"/>
              <a:t>Good data journalism comes from good ideas, done well, with solid data and execution.</a:t>
            </a:r>
          </a:p>
          <a:p>
            <a:r>
              <a:rPr lang="en-US" dirty="0"/>
              <a:t>The how of which computer language or technology was used is secondary.</a:t>
            </a:r>
          </a:p>
          <a:p>
            <a:r>
              <a:rPr lang="en-US" dirty="0"/>
              <a:t>This course focusses largely on the how-to of the first point. We’re addressing the second point today to pick one tool we’ll use as we make our way through the rest of the class.</a:t>
            </a:r>
          </a:p>
        </p:txBody>
      </p:sp>
    </p:spTree>
    <p:extLst>
      <p:ext uri="{BB962C8B-B14F-4D97-AF65-F5344CB8AC3E}">
        <p14:creationId xmlns:p14="http://schemas.microsoft.com/office/powerpoint/2010/main" val="692894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2487-4EF2-8F42-B718-A01C4A56C918}"/>
              </a:ext>
            </a:extLst>
          </p:cNvPr>
          <p:cNvSpPr>
            <a:spLocks noGrp="1"/>
          </p:cNvSpPr>
          <p:nvPr>
            <p:ph type="title"/>
          </p:nvPr>
        </p:nvSpPr>
        <p:spPr/>
        <p:txBody>
          <a:bodyPr/>
          <a:lstStyle/>
          <a:p>
            <a:br>
              <a:rPr lang="en-US" dirty="0"/>
            </a:br>
            <a:r>
              <a:rPr lang="en-US" dirty="0"/>
              <a:t>The one site that will let you learn any tool</a:t>
            </a:r>
          </a:p>
        </p:txBody>
      </p:sp>
      <p:sp>
        <p:nvSpPr>
          <p:cNvPr id="3" name="Content Placeholder 2">
            <a:extLst>
              <a:ext uri="{FF2B5EF4-FFF2-40B4-BE49-F238E27FC236}">
                <a16:creationId xmlns:a16="http://schemas.microsoft.com/office/drawing/2014/main" id="{7068BACC-ABEE-314B-839F-4285D0DA5A85}"/>
              </a:ext>
            </a:extLst>
          </p:cNvPr>
          <p:cNvSpPr>
            <a:spLocks noGrp="1"/>
          </p:cNvSpPr>
          <p:nvPr>
            <p:ph idx="1"/>
          </p:nvPr>
        </p:nvSpPr>
        <p:spPr/>
        <p:txBody>
          <a:bodyPr/>
          <a:lstStyle/>
          <a:p>
            <a:r>
              <a:rPr lang="en-US" dirty="0"/>
              <a:t>From Excel to coding, there is one website to go to to figure out how to get to the next step, no matter what step you’re on, no matter what tool you’re using.</a:t>
            </a:r>
          </a:p>
          <a:p>
            <a:endParaRPr lang="en-US" dirty="0"/>
          </a:p>
          <a:p>
            <a:r>
              <a:rPr lang="en-US" dirty="0">
                <a:hlinkClick r:id="rId2"/>
              </a:rPr>
              <a:t>This is that site.</a:t>
            </a:r>
            <a:endParaRPr lang="en-US" dirty="0"/>
          </a:p>
        </p:txBody>
      </p:sp>
    </p:spTree>
    <p:extLst>
      <p:ext uri="{BB962C8B-B14F-4D97-AF65-F5344CB8AC3E}">
        <p14:creationId xmlns:p14="http://schemas.microsoft.com/office/powerpoint/2010/main" val="2406034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4239-02E5-434B-8A5A-D1FB68D25E82}"/>
              </a:ext>
            </a:extLst>
          </p:cNvPr>
          <p:cNvSpPr>
            <a:spLocks noGrp="1"/>
          </p:cNvSpPr>
          <p:nvPr>
            <p:ph type="title"/>
          </p:nvPr>
        </p:nvSpPr>
        <p:spPr/>
        <p:txBody>
          <a:bodyPr/>
          <a:lstStyle/>
          <a:p>
            <a:r>
              <a:rPr lang="en-US" dirty="0"/>
              <a:t>Personal story</a:t>
            </a:r>
          </a:p>
        </p:txBody>
      </p:sp>
      <p:pic>
        <p:nvPicPr>
          <p:cNvPr id="5" name="Content Placeholder 4">
            <a:extLst>
              <a:ext uri="{FF2B5EF4-FFF2-40B4-BE49-F238E27FC236}">
                <a16:creationId xmlns:a16="http://schemas.microsoft.com/office/drawing/2014/main" id="{5373D78C-F831-894A-8590-FB4E6EE41B1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556000" y="2623344"/>
            <a:ext cx="5080000" cy="2755900"/>
          </a:xfrm>
        </p:spPr>
      </p:pic>
    </p:spTree>
    <p:extLst>
      <p:ext uri="{BB962C8B-B14F-4D97-AF65-F5344CB8AC3E}">
        <p14:creationId xmlns:p14="http://schemas.microsoft.com/office/powerpoint/2010/main" val="2109310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3BC76-5912-2E41-9109-0146BB02A463}"/>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B21722ED-F583-0A46-8901-0161E9A55BAA}"/>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2879124" y="402332"/>
            <a:ext cx="6811688" cy="6090543"/>
          </a:xfrm>
          <a:prstGeom prst="rect">
            <a:avLst/>
          </a:prstGeom>
        </p:spPr>
      </p:pic>
    </p:spTree>
    <p:extLst>
      <p:ext uri="{BB962C8B-B14F-4D97-AF65-F5344CB8AC3E}">
        <p14:creationId xmlns:p14="http://schemas.microsoft.com/office/powerpoint/2010/main" val="2017807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C2D7-ED1E-AB40-9F1F-FB102DF3EC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05E847-BC85-4E49-B404-9AD89A83A1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6C365D0-10A7-8244-9A20-47FCF003B1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6314" y="0"/>
            <a:ext cx="9739371" cy="6858000"/>
          </a:xfrm>
          <a:prstGeom prst="rect">
            <a:avLst/>
          </a:prstGeom>
        </p:spPr>
      </p:pic>
    </p:spTree>
    <p:extLst>
      <p:ext uri="{BB962C8B-B14F-4D97-AF65-F5344CB8AC3E}">
        <p14:creationId xmlns:p14="http://schemas.microsoft.com/office/powerpoint/2010/main" val="308732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5EFB-9FA9-1D49-B0DC-4FE79B79E90E}"/>
              </a:ext>
            </a:extLst>
          </p:cNvPr>
          <p:cNvSpPr>
            <a:spLocks noGrp="1"/>
          </p:cNvSpPr>
          <p:nvPr>
            <p:ph type="title"/>
          </p:nvPr>
        </p:nvSpPr>
        <p:spPr/>
        <p:txBody>
          <a:bodyPr/>
          <a:lstStyle/>
          <a:p>
            <a:r>
              <a:rPr lang="en-US" dirty="0"/>
              <a:t>Diving into some of the tools</a:t>
            </a:r>
          </a:p>
        </p:txBody>
      </p:sp>
      <p:sp>
        <p:nvSpPr>
          <p:cNvPr id="3" name="Content Placeholder 2">
            <a:extLst>
              <a:ext uri="{FF2B5EF4-FFF2-40B4-BE49-F238E27FC236}">
                <a16:creationId xmlns:a16="http://schemas.microsoft.com/office/drawing/2014/main" id="{9B968B74-3D79-C24D-B95E-167DC829F551}"/>
              </a:ext>
            </a:extLst>
          </p:cNvPr>
          <p:cNvSpPr>
            <a:spLocks noGrp="1"/>
          </p:cNvSpPr>
          <p:nvPr>
            <p:ph idx="1"/>
          </p:nvPr>
        </p:nvSpPr>
        <p:spPr/>
        <p:txBody>
          <a:bodyPr/>
          <a:lstStyle/>
          <a:p>
            <a:r>
              <a:rPr lang="en-US" dirty="0"/>
              <a:t>Excel</a:t>
            </a:r>
          </a:p>
          <a:p>
            <a:r>
              <a:rPr lang="en-US" dirty="0"/>
              <a:t>Tableau</a:t>
            </a:r>
          </a:p>
          <a:p>
            <a:r>
              <a:rPr lang="en-US" dirty="0"/>
              <a:t>R</a:t>
            </a:r>
          </a:p>
          <a:p>
            <a:r>
              <a:rPr lang="en-US" dirty="0"/>
              <a:t>Python</a:t>
            </a:r>
          </a:p>
          <a:p>
            <a:r>
              <a:rPr lang="en-US" dirty="0"/>
              <a:t>D3</a:t>
            </a:r>
          </a:p>
          <a:p>
            <a:r>
              <a:rPr lang="en-US" dirty="0"/>
              <a:t>QGIS</a:t>
            </a:r>
          </a:p>
        </p:txBody>
      </p:sp>
    </p:spTree>
    <p:extLst>
      <p:ext uri="{BB962C8B-B14F-4D97-AF65-F5344CB8AC3E}">
        <p14:creationId xmlns:p14="http://schemas.microsoft.com/office/powerpoint/2010/main" val="3680728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8A3F8D2-D82B-D940-BC07-5AADF38C8DC0}"/>
              </a:ext>
            </a:extLst>
          </p:cNvPr>
          <p:cNvPicPr>
            <a:picLocks noGrp="1" noChangeAspect="1"/>
          </p:cNvPicPr>
          <p:nvPr>
            <p:ph idx="1"/>
          </p:nvPr>
        </p:nvPicPr>
        <p:blipFill rotWithShape="1">
          <a:blip r:embed="rId2" cstate="email">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BF39CBB-B542-AC45-986F-99A80DDFFC4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b="1" dirty="0">
                <a:solidFill>
                  <a:srgbClr val="FFFFFF"/>
                </a:solidFill>
              </a:rPr>
              <a:t>Excel</a:t>
            </a:r>
          </a:p>
        </p:txBody>
      </p:sp>
    </p:spTree>
    <p:extLst>
      <p:ext uri="{BB962C8B-B14F-4D97-AF65-F5344CB8AC3E}">
        <p14:creationId xmlns:p14="http://schemas.microsoft.com/office/powerpoint/2010/main" val="94148807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554</Words>
  <Application>Microsoft Macintosh PowerPoint</Application>
  <PresentationFormat>Widescreen</PresentationFormat>
  <Paragraphs>80</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Digital Frameworks</vt:lpstr>
      <vt:lpstr>Tools of the trade</vt:lpstr>
      <vt:lpstr>The technology is somewhat arbitrary</vt:lpstr>
      <vt:lpstr> The one site that will let you learn any tool</vt:lpstr>
      <vt:lpstr>Personal story</vt:lpstr>
      <vt:lpstr>PowerPoint Presentation</vt:lpstr>
      <vt:lpstr>PowerPoint Presentation</vt:lpstr>
      <vt:lpstr>Diving into some of the tools</vt:lpstr>
      <vt:lpstr>Excel</vt:lpstr>
      <vt:lpstr>Excel</vt:lpstr>
      <vt:lpstr>Tableau</vt:lpstr>
      <vt:lpstr>Tableau Public</vt:lpstr>
      <vt:lpstr>R - RStudio</vt:lpstr>
      <vt:lpstr> R</vt:lpstr>
      <vt:lpstr>Python</vt:lpstr>
      <vt:lpstr>Python</vt:lpstr>
      <vt:lpstr>D3</vt:lpstr>
      <vt:lpstr>D3</vt:lpstr>
      <vt:lpstr>QGIS</vt:lpstr>
      <vt:lpstr>GIS</vt:lpstr>
      <vt:lpstr>Other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dc:creator>Randy Leonard</dc:creator>
  <cp:lastModifiedBy>Randy Leonard</cp:lastModifiedBy>
  <cp:revision>16</cp:revision>
  <dcterms:created xsi:type="dcterms:W3CDTF">2020-04-13T23:58:32Z</dcterms:created>
  <dcterms:modified xsi:type="dcterms:W3CDTF">2020-04-14T04:12:00Z</dcterms:modified>
</cp:coreProperties>
</file>